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57" r:id="rId5"/>
    <p:sldId id="260" r:id="rId6"/>
    <p:sldId id="263" r:id="rId7"/>
    <p:sldId id="262" r:id="rId8"/>
    <p:sldId id="261" r:id="rId9"/>
    <p:sldId id="266" r:id="rId10"/>
    <p:sldId id="264" r:id="rId11"/>
    <p:sldId id="265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9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74FA1-27E5-47C6-B9FD-2F5471FE9EF0}" type="datetimeFigureOut">
              <a:rPr lang="es-ES" smtClean="0"/>
              <a:t>04/11/2013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BADDF54-EFDD-426C-B83A-2A41616C9F4F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74FA1-27E5-47C6-B9FD-2F5471FE9EF0}" type="datetimeFigureOut">
              <a:rPr lang="es-ES" smtClean="0"/>
              <a:t>04/11/2013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DDF54-EFDD-426C-B83A-2A41616C9F4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74FA1-27E5-47C6-B9FD-2F5471FE9EF0}" type="datetimeFigureOut">
              <a:rPr lang="es-ES" smtClean="0"/>
              <a:t>04/11/2013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DDF54-EFDD-426C-B83A-2A41616C9F4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74FA1-27E5-47C6-B9FD-2F5471FE9EF0}" type="datetimeFigureOut">
              <a:rPr lang="es-ES" smtClean="0"/>
              <a:t>04/11/2013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DDF54-EFDD-426C-B83A-2A41616C9F4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74FA1-27E5-47C6-B9FD-2F5471FE9EF0}" type="datetimeFigureOut">
              <a:rPr lang="es-ES" smtClean="0"/>
              <a:t>04/11/2013</a:t>
            </a:fld>
            <a:endParaRPr lang="es-E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DDF54-EFDD-426C-B83A-2A41616C9F4F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74FA1-27E5-47C6-B9FD-2F5471FE9EF0}" type="datetimeFigureOut">
              <a:rPr lang="es-ES" smtClean="0"/>
              <a:t>04/11/2013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DDF54-EFDD-426C-B83A-2A41616C9F4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74FA1-27E5-47C6-B9FD-2F5471FE9EF0}" type="datetimeFigureOut">
              <a:rPr lang="es-ES" smtClean="0"/>
              <a:t>04/11/2013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DDF54-EFDD-426C-B83A-2A41616C9F4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74FA1-27E5-47C6-B9FD-2F5471FE9EF0}" type="datetimeFigureOut">
              <a:rPr lang="es-ES" smtClean="0"/>
              <a:t>04/11/2013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DDF54-EFDD-426C-B83A-2A41616C9F4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74FA1-27E5-47C6-B9FD-2F5471FE9EF0}" type="datetimeFigureOut">
              <a:rPr lang="es-ES" smtClean="0"/>
              <a:t>04/11/2013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DDF54-EFDD-426C-B83A-2A41616C9F4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74FA1-27E5-47C6-B9FD-2F5471FE9EF0}" type="datetimeFigureOut">
              <a:rPr lang="es-ES" smtClean="0"/>
              <a:t>04/11/2013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DDF54-EFDD-426C-B83A-2A41616C9F4F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74FA1-27E5-47C6-B9FD-2F5471FE9EF0}" type="datetimeFigureOut">
              <a:rPr lang="es-ES" smtClean="0"/>
              <a:t>04/11/2013</a:t>
            </a:fld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DDF54-EFDD-426C-B83A-2A41616C9F4F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E274FA1-27E5-47C6-B9FD-2F5471FE9EF0}" type="datetimeFigureOut">
              <a:rPr lang="es-ES" smtClean="0"/>
              <a:t>04/11/2013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BADDF54-EFDD-426C-B83A-2A41616C9F4F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Lenguaje_de_descripci%C3%B3n_de_hardware" TargetMode="External"/><Relationship Id="rId7" Type="http://schemas.openxmlformats.org/officeDocument/2006/relationships/hyperlink" Target="http://es.wikipedia.org/wiki/VHDL" TargetMode="External"/><Relationship Id="rId2" Type="http://schemas.openxmlformats.org/officeDocument/2006/relationships/hyperlink" Target="http://es.wikipedia.org/wiki/Compilado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Verilog" TargetMode="External"/><Relationship Id="rId5" Type="http://schemas.openxmlformats.org/officeDocument/2006/relationships/hyperlink" Target="http://es.wikipedia.org/wiki/ABEL" TargetMode="External"/><Relationship Id="rId4" Type="http://schemas.openxmlformats.org/officeDocument/2006/relationships/hyperlink" Target="http://es.wikipedia.org/w/index.php?title=PALASM&amp;action=edit&amp;redlink=1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http://es.wikipedia.org/wiki/Computaci%C3%B3n" TargetMode="External"/><Relationship Id="rId7" Type="http://schemas.openxmlformats.org/officeDocument/2006/relationships/hyperlink" Target="http://es.wikipedia.org/wiki/L%C3%B3gica_cableada" TargetMode="External"/><Relationship Id="rId2" Type="http://schemas.openxmlformats.org/officeDocument/2006/relationships/hyperlink" Target="http://es.wikipedia.org/wiki/Electr%C3%B3nic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Software" TargetMode="External"/><Relationship Id="rId5" Type="http://schemas.openxmlformats.org/officeDocument/2006/relationships/hyperlink" Target="http://es.wikipedia.org/wiki/Circuito" TargetMode="External"/><Relationship Id="rId4" Type="http://schemas.openxmlformats.org/officeDocument/2006/relationships/hyperlink" Target="http://es.wikipedia.org/wiki/Chip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L%C3%B3gica_combinacional" TargetMode="External"/><Relationship Id="rId2" Type="http://schemas.openxmlformats.org/officeDocument/2006/relationships/hyperlink" Target="http://es.wikipedia.org/wiki/RO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/index.php?title=Monolithic_Memories&amp;action=edit&amp;redlink=1" TargetMode="External"/><Relationship Id="rId3" Type="http://schemas.openxmlformats.org/officeDocument/2006/relationships/hyperlink" Target="http://es.wikipedia.org/wiki/CI" TargetMode="External"/><Relationship Id="rId7" Type="http://schemas.openxmlformats.org/officeDocument/2006/relationships/hyperlink" Target="http://es.wikipedia.org/w/index.php?title=Programmable_logic_array&amp;action=edit&amp;redlink=1" TargetMode="External"/><Relationship Id="rId2" Type="http://schemas.openxmlformats.org/officeDocument/2006/relationships/hyperlink" Target="http://es.wikipedia.org/wiki/Texas_Instrument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National_Semiconductor" TargetMode="External"/><Relationship Id="rId5" Type="http://schemas.openxmlformats.org/officeDocument/2006/relationships/hyperlink" Target="http://es.wikipedia.org/wiki/PROM" TargetMode="External"/><Relationship Id="rId4" Type="http://schemas.openxmlformats.org/officeDocument/2006/relationships/hyperlink" Target="http://es.wikipedia.org/wiki/General_Electric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es.wikipedia.org/wiki/Programmable_Array_Logic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hyperlink" Target="http://es.wikipedia.org/w/index.php?title=Lattice_Semiconductor&amp;action=edit&amp;redlink=1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Circuito_integrado" TargetMode="External"/><Relationship Id="rId2" Type="http://schemas.openxmlformats.org/officeDocument/2006/relationships/hyperlink" Target="http://es.wikipedia.org/wiki/CPLD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PROM" TargetMode="External"/><Relationship Id="rId2" Type="http://schemas.openxmlformats.org/officeDocument/2006/relationships/hyperlink" Target="http://es.wikipedia.org/w/index.php?title=Matriz_de_puertas&amp;action=edit&amp;redlink=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s.wikipedia.org/wiki/EEPR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erso.wanadoo.es/pictob/imagenes/pld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1976" y="2184378"/>
            <a:ext cx="3704823" cy="4255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19330" y="6350807"/>
            <a:ext cx="3657600" cy="381000"/>
          </a:xfrm>
        </p:spPr>
        <p:txBody>
          <a:bodyPr>
            <a:normAutofit fontScale="55000" lnSpcReduction="20000"/>
          </a:bodyPr>
          <a:lstStyle/>
          <a:p>
            <a:r>
              <a:rPr lang="es-ES_tradn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Ing. Armando </a:t>
            </a:r>
            <a:r>
              <a:rPr lang="es-ES_tradnl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Mtz</a:t>
            </a:r>
            <a:r>
              <a:rPr lang="es-ES_tradn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Reyes   ITNL.</a:t>
            </a:r>
            <a:endParaRPr lang="es-E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470025"/>
          </a:xfrm>
        </p:spPr>
        <p:txBody>
          <a:bodyPr>
            <a:normAutofit/>
          </a:bodyPr>
          <a:lstStyle/>
          <a:p>
            <a:r>
              <a:rPr lang="es-ES" sz="2800" b="1" i="1" dirty="0"/>
              <a:t>Lógica programada</a:t>
            </a:r>
            <a:r>
              <a:rPr lang="es-ES" sz="2800" dirty="0"/>
              <a:t/>
            </a:r>
            <a:br>
              <a:rPr lang="es-ES" sz="2800" dirty="0"/>
            </a:br>
            <a:r>
              <a:rPr lang="es-ES" sz="2800" dirty="0" smtClean="0"/>
              <a:t>Dispositivos </a:t>
            </a:r>
            <a:r>
              <a:rPr lang="es-ES" sz="2800" dirty="0"/>
              <a:t>lógico </a:t>
            </a:r>
            <a:r>
              <a:rPr lang="es-ES" sz="2800" dirty="0" smtClean="0"/>
              <a:t>programable</a:t>
            </a:r>
            <a:r>
              <a:rPr lang="es-ES" sz="2800" dirty="0"/>
              <a:t>s</a:t>
            </a:r>
            <a:r>
              <a:rPr lang="es-ES" sz="2800" dirty="0" smtClean="0"/>
              <a:t/>
            </a:r>
            <a:br>
              <a:rPr lang="es-ES" sz="2800" dirty="0" smtClean="0"/>
            </a:br>
            <a:r>
              <a:rPr lang="es-ES" sz="2800" dirty="0" err="1" smtClean="0"/>
              <a:t>ROMs,PLDs</a:t>
            </a:r>
            <a:r>
              <a:rPr lang="es-ES" sz="2800" dirty="0" smtClean="0"/>
              <a:t>, PLA,GAL,FPGA</a:t>
            </a:r>
            <a:endParaRPr lang="es-ES" sz="2800" dirty="0"/>
          </a:p>
        </p:txBody>
      </p:sp>
      <p:pic>
        <p:nvPicPr>
          <p:cNvPr id="4" name="Picture 2" descr="http://fisica.udea.edu.co/~lab-gicm/imagenes_2011/array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14600"/>
            <a:ext cx="4753376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33285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60672" cy="1039427"/>
          </a:xfrm>
        </p:spPr>
        <p:txBody>
          <a:bodyPr>
            <a:normAutofit fontScale="90000"/>
          </a:bodyPr>
          <a:lstStyle/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Lenguajes de programación de </a:t>
            </a:r>
            <a:r>
              <a:rPr lang="es-E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PLDs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Varios dispositivos de programación de </a:t>
            </a:r>
            <a:r>
              <a:rPr lang="es-E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PALs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admiten la entrada mediante un formato estándar de archivo, denominados comúnmente como 'archivos JEDEC'. Son análogos a los 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Compilador"/>
              </a:rPr>
              <a:t>compiladores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software. Los lenguajes utilizados como código fuente para compiladores lógicos se denominan </a:t>
            </a:r>
            <a:r>
              <a:rPr lang="es-E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tooltip="Lenguaje de descripción de hardware"/>
              </a:rPr>
              <a:t>lenguajes de descripción de hardware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(</a:t>
            </a:r>
            <a:r>
              <a:rPr lang="es-E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HDLs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</a:p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 tooltip="PALASM (aún no redactado)"/>
              </a:rPr>
              <a:t>PALASM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y 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 tooltip="ABEL"/>
              </a:rPr>
              <a:t>ABEL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se utilizan frecuentemente para dispositivos de baja complejidad, mientras que </a:t>
            </a:r>
            <a:r>
              <a:rPr lang="es-E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6" tooltip="Verilog"/>
              </a:rPr>
              <a:t>Verilog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y 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7" tooltip="VHDL"/>
              </a:rPr>
              <a:t>VHDL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son lenguajes de descripción de hardware de alto nivel muy populares para dispositivos más complejos.</a:t>
            </a:r>
          </a:p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más limitado ABEL se usa normalmente por razones históricas, pero para nuevos diseños es más popular VHDL, incluso para diseños de baja complejidad.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22391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906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Lenguaje de descripción del Hardware</a:t>
            </a:r>
            <a:br>
              <a:rPr lang="es-E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VHDL: </a:t>
            </a:r>
            <a:r>
              <a:rPr lang="es-E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es-E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HSIC </a:t>
            </a:r>
            <a:r>
              <a:rPr lang="es-E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</a:t>
            </a:r>
            <a:r>
              <a:rPr lang="es-E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ardware </a:t>
            </a:r>
            <a:r>
              <a:rPr lang="es-ES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es-ES" sz="2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escription</a:t>
            </a:r>
            <a:r>
              <a:rPr lang="es-E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r>
              <a:rPr lang="es-ES" sz="2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anguage</a:t>
            </a:r>
            <a:r>
              <a:rPr lang="es-E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E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VHSIC: </a:t>
            </a:r>
            <a:r>
              <a:rPr lang="es-ES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es-ES" sz="2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ery</a:t>
            </a:r>
            <a:r>
              <a:rPr lang="es-E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</a:t>
            </a:r>
            <a:r>
              <a:rPr lang="es-E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igh </a:t>
            </a:r>
            <a:r>
              <a:rPr lang="es-ES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s-ES" sz="2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peed</a:t>
            </a:r>
            <a:r>
              <a:rPr lang="es-E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s-ES" sz="2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ntegrated</a:t>
            </a:r>
            <a:r>
              <a:rPr lang="es-E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s-ES" sz="2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ircuits</a:t>
            </a:r>
            <a:r>
              <a:rPr lang="es-ES" dirty="0" smtClean="0">
                <a:effectLst/>
              </a:rPr>
              <a:t/>
            </a:r>
            <a:br>
              <a:rPr lang="es-ES" dirty="0" smtClean="0">
                <a:effectLst/>
              </a:rPr>
            </a:br>
            <a:endParaRPr lang="es-ES" dirty="0"/>
          </a:p>
        </p:txBody>
      </p:sp>
      <p:pic>
        <p:nvPicPr>
          <p:cNvPr id="3076" name="Picture 4" descr="http://fisica.udea.edu.co/~lab-gicm/imagenes_2011/chhip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969962" cy="9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fisica.udea.edu.co/~lab-gicm/imagenes_2011/fpga_esquem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209800"/>
            <a:ext cx="6781800" cy="4115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6609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Teoria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5800" y="1905000"/>
            <a:ext cx="8077200" cy="2590800"/>
          </a:xfrm>
        </p:spPr>
        <p:txBody>
          <a:bodyPr/>
          <a:lstStyle/>
          <a:p>
            <a:pPr algn="ctr"/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 </a:t>
            </a:r>
            <a:r>
              <a:rPr lang="es-E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Electrónica"/>
              </a:rPr>
              <a:t>electrónica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y 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tooltip="Computación"/>
              </a:rPr>
              <a:t>computación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la </a:t>
            </a: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Lógica programada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es un tipo de diseño implementado en 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 tooltip="Chip"/>
              </a:rPr>
              <a:t>chips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que permite la reconfiguración de los 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 tooltip="Circuito"/>
              </a:rPr>
              <a:t>circuitos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con el simple cambio del 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6" tooltip="Software"/>
              </a:rPr>
              <a:t>software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que incorpora, es lo contrario de la 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7" tooltip="Lógica cableada"/>
              </a:rPr>
              <a:t>lógica cableada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pic>
        <p:nvPicPr>
          <p:cNvPr id="2050" name="Picture 2" descr="http://upload.wikimedia.org/wikipedia/commons/d/d6/Lattice_GAL_16V8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1311" y="4343400"/>
            <a:ext cx="2620227" cy="2340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3950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uso de </a:t>
            </a:r>
            <a:r>
              <a:rPr lang="es-E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ROM"/>
              </a:rPr>
              <a:t>ROMs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como </a:t>
            </a:r>
            <a:r>
              <a:rPr lang="es-E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PLDs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/>
              <a:t> 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Antes 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que se inventasen las </a:t>
            </a:r>
            <a:r>
              <a:rPr lang="es-E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PLDs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los chips de 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ROM"/>
              </a:rPr>
              <a:t>memoria de solo lectura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(</a:t>
            </a:r>
            <a:r>
              <a:rPr lang="es-E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se utilizaban para crear funciones de 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tooltip="Lógica combinacional"/>
              </a:rPr>
              <a:t>lógica </a:t>
            </a:r>
            <a:r>
              <a:rPr lang="es-E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tooltip="Lógica combinacional"/>
              </a:rPr>
              <a:t>combinacional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arbitrarias con un número determinado de entradas. Considerando una ROM con </a:t>
            </a:r>
            <a:r>
              <a:rPr lang="es-E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entradas, a las que se 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denominan </a:t>
            </a:r>
            <a:r>
              <a:rPr lang="es-E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líneas </a:t>
            </a:r>
            <a:r>
              <a:rPr lang="es-E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dirección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y con </a:t>
            </a:r>
            <a:r>
              <a:rPr lang="es-E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salidas, a las que se denomina </a:t>
            </a:r>
            <a:r>
              <a:rPr lang="es-E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líneas de datos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Cuando se utiliza como memoria, la ROM contiene palabras de </a:t>
            </a:r>
            <a:r>
              <a:rPr lang="es-E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bits. Supongamos que las entradas no son direccionadas por una dirección de </a:t>
            </a:r>
            <a:r>
              <a:rPr lang="es-E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-bits, sino por </a:t>
            </a:r>
            <a:r>
              <a:rPr lang="es-E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señales lógicas independientes.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57343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Antecedentes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1970, 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Texas Instruments"/>
              </a:rPr>
              <a:t>Texas Instruments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desarrolló un 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tooltip="CI"/>
              </a:rPr>
              <a:t>CI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de máscara programable basado en la memoria asociativa de sólo lectura (</a:t>
            </a:r>
            <a:r>
              <a:rPr lang="es-E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ROAM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)TMS2000.</a:t>
            </a:r>
          </a:p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1971, 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 tooltip="General Electric"/>
              </a:rPr>
              <a:t>General Electric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desarrollaba un PLD basado en la nueva tecnología </a:t>
            </a:r>
            <a:r>
              <a:rPr lang="es-E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 tooltip="PROM"/>
              </a:rPr>
              <a:t>PROM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s-E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1973 </a:t>
            </a:r>
            <a:r>
              <a:rPr lang="es-E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6" tooltip="National Semiconductor"/>
              </a:rPr>
              <a:t>National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6" tooltip="National Semiconductor"/>
              </a:rPr>
              <a:t> Semiconductor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introdujo un dispositivo 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7" tooltip="Programmable logic array (aún no redactado)"/>
              </a:rPr>
              <a:t>PLA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de máscara programable (DM7575) con 14 entradas y 8 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salidas.</a:t>
            </a:r>
          </a:p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1974, General Electric firmó un acuerdo con </a:t>
            </a:r>
            <a:r>
              <a:rPr lang="es-E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8" tooltip="Monolithic Memories (aún no redactado)"/>
              </a:rPr>
              <a:t>Monolithic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8" tooltip="Monolithic Memories (aún no redactado)"/>
              </a:rPr>
              <a:t> </a:t>
            </a:r>
            <a:r>
              <a:rPr lang="es-E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8" tooltip="Monolithic Memories (aún no redactado)"/>
              </a:rPr>
              <a:t>Memories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para desarrollar un PLD de máscara programable incorporando las innovaciones de 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GE.</a:t>
            </a:r>
          </a:p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MMI 5760 fue terminado en 1976 y podía implementar circuitos multinivel o secuenciales de más de 100 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compuertas.</a:t>
            </a:r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41922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PAL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8201"/>
            <a:ext cx="8229600" cy="761999"/>
          </a:xfrm>
        </p:spPr>
        <p:txBody>
          <a:bodyPr>
            <a:normAutofit fontScale="85000" lnSpcReduction="10000"/>
          </a:bodyPr>
          <a:lstStyle/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MMI introdujo un dispositivo revolucionario en 1978, la </a:t>
            </a:r>
            <a:r>
              <a:rPr lang="es-E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Programmable Array Logic"/>
              </a:rPr>
              <a:t>Programmable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Programmable Array Logic"/>
              </a:rPr>
              <a:t> </a:t>
            </a:r>
            <a:r>
              <a:rPr lang="es-E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Programmable Array Logic"/>
              </a:rPr>
              <a:t>Array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Programmable Array Logic"/>
              </a:rPr>
              <a:t> </a:t>
            </a:r>
            <a:r>
              <a:rPr lang="es-E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Programmable Array Logic"/>
              </a:rPr>
              <a:t>Logic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(</a:t>
            </a:r>
            <a:r>
              <a:rPr lang="es-E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Matriz lógica programable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</a:p>
          <a:p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 descr="http://fisica.udea.edu.co/~lab-gicm/imagenes_2011/PAL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857499"/>
            <a:ext cx="3629025" cy="4000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://fisica.udea.edu.co/~lab-gicm/imagenes_2011/Pal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857499"/>
            <a:ext cx="4734349" cy="3941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5216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GALs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Una innovación del PAL fue la </a:t>
            </a:r>
            <a:r>
              <a:rPr lang="es-ES" i="1" dirty="0"/>
              <a:t>matriz lógica genérica</a:t>
            </a:r>
            <a:r>
              <a:rPr lang="es-ES" dirty="0"/>
              <a:t> (</a:t>
            </a:r>
            <a:r>
              <a:rPr lang="es-ES" i="1" dirty="0" err="1"/>
              <a:t>Generic</a:t>
            </a:r>
            <a:r>
              <a:rPr lang="es-ES" i="1" dirty="0"/>
              <a:t> </a:t>
            </a:r>
            <a:r>
              <a:rPr lang="es-ES" i="1" dirty="0" err="1"/>
              <a:t>array</a:t>
            </a:r>
            <a:r>
              <a:rPr lang="es-ES" i="1" dirty="0"/>
              <a:t> </a:t>
            </a:r>
            <a:r>
              <a:rPr lang="es-ES" i="1" dirty="0" err="1"/>
              <a:t>logic</a:t>
            </a:r>
            <a:r>
              <a:rPr lang="es-ES" dirty="0"/>
              <a:t>) o </a:t>
            </a:r>
            <a:r>
              <a:rPr lang="es-ES" i="1" dirty="0"/>
              <a:t>GAL</a:t>
            </a:r>
            <a:r>
              <a:rPr lang="es-ES" dirty="0"/>
              <a:t>. Ambas fueron desarrolladas por </a:t>
            </a:r>
            <a:r>
              <a:rPr lang="es-ES" dirty="0" err="1">
                <a:hlinkClick r:id="rId2" tooltip="Lattice Semiconductor (aún no redactado)"/>
              </a:rPr>
              <a:t>Lattice</a:t>
            </a:r>
            <a:r>
              <a:rPr lang="es-ES" dirty="0">
                <a:hlinkClick r:id="rId2" tooltip="Lattice Semiconductor (aún no redactado)"/>
              </a:rPr>
              <a:t> Semiconductor</a:t>
            </a:r>
            <a:r>
              <a:rPr lang="es-ES" dirty="0"/>
              <a:t> en 1985. Este dispositivo tiene las mismas propiedades lógicas que el PAL, pero puede ser borrado y reprogramado.</a:t>
            </a:r>
          </a:p>
        </p:txBody>
      </p:sp>
      <p:pic>
        <p:nvPicPr>
          <p:cNvPr id="2050" name="Picture 2" descr="http://www.virtual.unal.edu.co/cursos/ingenieria/2000477/lecciones/images/040408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038600"/>
            <a:ext cx="5257800" cy="2428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0152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Funcionamiento del GAL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 GAL, 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permite implementar cualquier expresión en suma de productos con un número de variables definidas. </a:t>
            </a:r>
            <a:endParaRPr lang="es-E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proceso de programación consiste en activar o desactivar cada celda E2CMOS con el objetivo de aplicar la combinación adecuada de variables a cada compuerta AND y obtener la suma de productos.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02696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CPLDs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 </a:t>
            </a:r>
            <a:r>
              <a:rPr lang="es-E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PALs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 </a:t>
            </a:r>
            <a:r>
              <a:rPr lang="es-E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GALs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están disponibles sólo en tamaños pequeños, equivalentes a unos pocos cientos de puertas lógicas. Para circuitos lógicos mayores, se pueden utilizar </a:t>
            </a:r>
            <a:r>
              <a:rPr lang="es-E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PLDs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complejos o </a:t>
            </a:r>
            <a:r>
              <a:rPr lang="es-E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CPLD"/>
              </a:rPr>
              <a:t>CPLDs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s-E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Estos 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contienen el equivalente a varias PAL enlazadas por interconexiones programables, todo ello en el mismo 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tooltip="Circuito integrado"/>
              </a:rPr>
              <a:t>circuito integrado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s-E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 </a:t>
            </a:r>
            <a:r>
              <a:rPr lang="es-E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CPLDs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pueden reemplazar miles, o incluso cientos de miles de puertas lógicas.</a:t>
            </a:r>
          </a:p>
        </p:txBody>
      </p:sp>
    </p:spTree>
    <p:extLst>
      <p:ext uri="{BB962C8B-B14F-4D97-AF65-F5344CB8AC3E}">
        <p14:creationId xmlns:p14="http://schemas.microsoft.com/office/powerpoint/2010/main" val="2616577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FPGAs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Mientras el desarrollo de las </a:t>
            </a:r>
            <a:r>
              <a:rPr lang="es-E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PALs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 enfocaba hacia las </a:t>
            </a:r>
            <a:r>
              <a:rPr lang="es-E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GALs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 </a:t>
            </a:r>
            <a:r>
              <a:rPr lang="es-E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CPLDs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(ver secciones superiores), apareció una corriente de desarrollo distinta. Esta corriente de desarrollo desembocó en un dispositivo basado en la tecnología de 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Matriz de puertas (aún no redactado)"/>
              </a:rPr>
              <a:t>matriz de puertas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y se le denominó </a:t>
            </a:r>
            <a:r>
              <a:rPr lang="es-ES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field-programmable</a:t>
            </a:r>
            <a:r>
              <a:rPr lang="es-E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gate</a:t>
            </a:r>
            <a:r>
              <a:rPr lang="es-E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array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(FPGA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</a:p>
          <a:p>
            <a:endParaRPr lang="es-E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 </a:t>
            </a:r>
            <a:r>
              <a:rPr lang="es-E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FPGAs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 programan normalmente tras ser soldadas en la placa, en una forma similar a los </a:t>
            </a:r>
            <a:r>
              <a:rPr lang="es-E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CPLDs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grandes. En las </a:t>
            </a:r>
            <a:r>
              <a:rPr lang="es-E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FPGAs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más grandes, la configuración es volátil y debe ser reescrita cada vez que se enciende o se necesita una funcionalidad diferente. La configuración se guarda normalmente en una 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tooltip="PROM"/>
              </a:rPr>
              <a:t>PROM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o 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 tooltip="EEPROM"/>
              </a:rPr>
              <a:t>EEPROM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es-E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 </a:t>
            </a:r>
            <a:r>
              <a:rPr lang="es-E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PLDs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que se venden actualmente, contienen un microprocesador con una función prefijada (el </a:t>
            </a:r>
            <a:r>
              <a:rPr lang="es-E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núcleo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rodeado con dispositivos de lógica programable.</a:t>
            </a:r>
          </a:p>
        </p:txBody>
      </p:sp>
    </p:spTree>
    <p:extLst>
      <p:ext uri="{BB962C8B-B14F-4D97-AF65-F5344CB8AC3E}">
        <p14:creationId xmlns:p14="http://schemas.microsoft.com/office/powerpoint/2010/main" val="28808550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ticario">
  <a:themeElements>
    <a:clrScheme name="Boticario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Boticario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oticari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44</TotalTime>
  <Words>197</Words>
  <Application>Microsoft Office PowerPoint</Application>
  <PresentationFormat>Presentación en pantalla (4:3)</PresentationFormat>
  <Paragraphs>36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Boticario</vt:lpstr>
      <vt:lpstr>Lógica programada Dispositivos lógico programables ROMs,PLDs, PLA,GAL,FPGA</vt:lpstr>
      <vt:lpstr>Teoria</vt:lpstr>
      <vt:lpstr>El uso de ROMs como PLDs</vt:lpstr>
      <vt:lpstr>Antecedentes</vt:lpstr>
      <vt:lpstr>PAL</vt:lpstr>
      <vt:lpstr>GALs</vt:lpstr>
      <vt:lpstr>Funcionamiento del GAL </vt:lpstr>
      <vt:lpstr>CPLDs</vt:lpstr>
      <vt:lpstr>FPGAs </vt:lpstr>
      <vt:lpstr>Lenguajes de programación de PLDs </vt:lpstr>
      <vt:lpstr>Lenguaje de descripción del Hardware VHDL: VHSIC Hardware Description Language VHSIC: Very High Speed Integrated Circuits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Lógica programada Dispositivo lógico programable PLDs</dc:title>
  <dc:creator>WinSP3_OEM</dc:creator>
  <cp:lastModifiedBy>WinSP3_OEM</cp:lastModifiedBy>
  <cp:revision>11</cp:revision>
  <dcterms:created xsi:type="dcterms:W3CDTF">2013-11-03T05:51:23Z</dcterms:created>
  <dcterms:modified xsi:type="dcterms:W3CDTF">2013-11-04T16:51:05Z</dcterms:modified>
</cp:coreProperties>
</file>